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2"/>
  </p:notesMasterIdLst>
  <p:sldIdLst>
    <p:sldId id="281" r:id="rId2"/>
    <p:sldId id="286" r:id="rId3"/>
    <p:sldId id="282" r:id="rId4"/>
    <p:sldId id="285" r:id="rId5"/>
    <p:sldId id="284" r:id="rId6"/>
    <p:sldId id="261" r:id="rId7"/>
    <p:sldId id="273" r:id="rId8"/>
    <p:sldId id="259" r:id="rId9"/>
    <p:sldId id="258" r:id="rId10"/>
    <p:sldId id="268" r:id="rId11"/>
    <p:sldId id="267" r:id="rId12"/>
    <p:sldId id="276" r:id="rId13"/>
    <p:sldId id="291" r:id="rId14"/>
    <p:sldId id="262" r:id="rId15"/>
    <p:sldId id="279" r:id="rId16"/>
    <p:sldId id="266" r:id="rId17"/>
    <p:sldId id="278" r:id="rId18"/>
    <p:sldId id="289" r:id="rId19"/>
    <p:sldId id="290" r:id="rId20"/>
    <p:sldId id="292" r:id="rId21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558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49EB4F-12FB-424C-A797-C82201E3D805}" type="datetimeFigureOut">
              <a:rPr lang="bg-BG" smtClean="0"/>
              <a:t>10.7.2024 г.</a:t>
            </a:fld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D5E8F5-AB7C-492B-9A56-DAFCE057540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02433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D5E8F5-AB7C-492B-9A56-DAFCE057540B}" type="slidenum">
              <a:rPr lang="bg-BG" smtClean="0"/>
              <a:t>17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544031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 за редакция стил подзагл. обр.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FADD1-4504-4724-8AD4-E8C0D3F775D8}" type="datetimeFigureOut">
              <a:rPr lang="bg-BG" smtClean="0"/>
              <a:t>10.7.2024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2E621-6153-49BB-B155-04988F3C7BBC}" type="slidenum">
              <a:rPr lang="bg-BG" smtClean="0"/>
              <a:t>‹#›</a:t>
            </a:fld>
            <a:endParaRPr lang="bg-BG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9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FADD1-4504-4724-8AD4-E8C0D3F775D8}" type="datetimeFigureOut">
              <a:rPr lang="bg-BG" smtClean="0"/>
              <a:t>10.7.2024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2E621-6153-49BB-B155-04988F3C7BBC}" type="slidenum">
              <a:rPr lang="bg-BG" smtClean="0"/>
              <a:t>‹#›</a:t>
            </a:fld>
            <a:endParaRPr lang="bg-BG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FADD1-4504-4724-8AD4-E8C0D3F775D8}" type="datetimeFigureOut">
              <a:rPr lang="bg-BG" smtClean="0"/>
              <a:t>10.7.2024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2E621-6153-49BB-B155-04988F3C7BBC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FADD1-4504-4724-8AD4-E8C0D3F775D8}" type="datetimeFigureOut">
              <a:rPr lang="bg-BG" smtClean="0"/>
              <a:t>10.7.2024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2E621-6153-49BB-B155-04988F3C7BBC}" type="slidenum">
              <a:rPr lang="bg-BG" smtClean="0"/>
              <a:t>‹#›</a:t>
            </a:fld>
            <a:endParaRPr lang="bg-BG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FADD1-4504-4724-8AD4-E8C0D3F775D8}" type="datetimeFigureOut">
              <a:rPr lang="bg-BG" smtClean="0"/>
              <a:t>10.7.2024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2E621-6153-49BB-B155-04988F3C7BBC}" type="slidenum">
              <a:rPr lang="bg-BG" smtClean="0"/>
              <a:t>‹#›</a:t>
            </a:fld>
            <a:endParaRPr lang="bg-BG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FADD1-4504-4724-8AD4-E8C0D3F775D8}" type="datetimeFigureOut">
              <a:rPr lang="bg-BG" smtClean="0"/>
              <a:t>10.7.2024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2E621-6153-49BB-B155-04988F3C7BBC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FADD1-4504-4724-8AD4-E8C0D3F775D8}" type="datetimeFigureOut">
              <a:rPr lang="bg-BG" smtClean="0"/>
              <a:t>10.7.2024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2E621-6153-49BB-B155-04988F3C7BBC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4" y="2209801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8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FADD1-4504-4724-8AD4-E8C0D3F775D8}" type="datetimeFigureOut">
              <a:rPr lang="bg-BG" smtClean="0"/>
              <a:t>10.7.2024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2E621-6153-49BB-B155-04988F3C7BBC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FADD1-4504-4724-8AD4-E8C0D3F775D8}" type="datetimeFigureOut">
              <a:rPr lang="bg-BG" smtClean="0"/>
              <a:t>10.7.2024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2E621-6153-49BB-B155-04988F3C7BBC}" type="slidenum">
              <a:rPr lang="bg-BG" smtClean="0"/>
              <a:t>‹#›</a:t>
            </a:fld>
            <a:endParaRPr lang="bg-BG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FADD1-4504-4724-8AD4-E8C0D3F775D8}" type="datetimeFigureOut">
              <a:rPr lang="bg-BG" smtClean="0"/>
              <a:t>10.7.2024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2E621-6153-49BB-B155-04988F3C7BBC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8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20"/>
            <a:ext cx="6439049" cy="4894729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FADD1-4504-4724-8AD4-E8C0D3F775D8}" type="datetimeFigureOut">
              <a:rPr lang="bg-BG" smtClean="0"/>
              <a:t>10.7.2024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2E621-6153-49BB-B155-04988F3C7BBC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3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3FADD1-4504-4724-8AD4-E8C0D3F775D8}" type="datetimeFigureOut">
              <a:rPr lang="bg-BG" smtClean="0"/>
              <a:t>10.7.2024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172201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732E621-6153-49BB-B155-04988F3C7BBC}" type="slidenum">
              <a:rPr lang="bg-BG" smtClean="0"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3.jpeg"/><Relationship Id="rId7" Type="http://schemas.openxmlformats.org/officeDocument/2006/relationships/image" Target="../media/image26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microsoft.com/office/2007/relationships/hdphoto" Target="../media/hdphoto1.wdp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4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8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jpeg"/><Relationship Id="rId5" Type="http://schemas.openxmlformats.org/officeDocument/2006/relationships/image" Target="../media/image46.png"/><Relationship Id="rId4" Type="http://schemas.openxmlformats.org/officeDocument/2006/relationships/image" Target="../media/image4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7" Type="http://schemas.openxmlformats.org/officeDocument/2006/relationships/image" Target="../media/image58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5" Type="http://schemas.openxmlformats.org/officeDocument/2006/relationships/image" Target="../media/image62.jpeg"/><Relationship Id="rId4" Type="http://schemas.openxmlformats.org/officeDocument/2006/relationships/image" Target="../media/image6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7" Type="http://schemas.openxmlformats.org/officeDocument/2006/relationships/image" Target="../media/image73.jpe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jpeg"/><Relationship Id="rId5" Type="http://schemas.openxmlformats.org/officeDocument/2006/relationships/image" Target="../media/image71.png"/><Relationship Id="rId4" Type="http://schemas.openxmlformats.org/officeDocument/2006/relationships/image" Target="../media/image7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30979" y="2660719"/>
            <a:ext cx="120726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 </a:t>
            </a:r>
            <a:r>
              <a:rPr lang="ru-RU" sz="2400" dirty="0"/>
              <a:t>След </a:t>
            </a:r>
            <a:r>
              <a:rPr lang="ru-RU" sz="2400" dirty="0" err="1"/>
              <a:t>наблюдаван</a:t>
            </a:r>
            <a:r>
              <a:rPr lang="ru-RU" sz="2400" dirty="0"/>
              <a:t> чужд опит по НП „</a:t>
            </a:r>
            <a:r>
              <a:rPr lang="ru-RU" sz="2400" dirty="0" err="1"/>
              <a:t>Иновации</a:t>
            </a:r>
            <a:r>
              <a:rPr lang="ru-RU" sz="2400" dirty="0"/>
              <a:t> в действие“, </a:t>
            </a:r>
            <a:r>
              <a:rPr lang="ru-RU" sz="2400" dirty="0" err="1"/>
              <a:t>решихме</a:t>
            </a:r>
            <a:r>
              <a:rPr lang="ru-RU" sz="2400" dirty="0"/>
              <a:t> да </a:t>
            </a:r>
            <a:r>
              <a:rPr lang="ru-RU" sz="2400" dirty="0" err="1"/>
              <a:t>кандидатстваме</a:t>
            </a:r>
            <a:r>
              <a:rPr lang="ru-RU" sz="2400" dirty="0"/>
              <a:t> за </a:t>
            </a:r>
            <a:r>
              <a:rPr lang="ru-RU" sz="2400" dirty="0" err="1"/>
              <a:t>Иновативно</a:t>
            </a:r>
            <a:r>
              <a:rPr lang="ru-RU" sz="2400" dirty="0"/>
              <a:t> </a:t>
            </a:r>
            <a:r>
              <a:rPr lang="ru-RU" sz="2400" dirty="0" smtClean="0"/>
              <a:t>училище, за </a:t>
            </a:r>
            <a:r>
              <a:rPr lang="ru-RU" sz="2400" dirty="0"/>
              <a:t>да покажем свой вариант </a:t>
            </a:r>
            <a:r>
              <a:rPr lang="ru-RU" sz="2400" dirty="0" smtClean="0"/>
              <a:t>в </a:t>
            </a:r>
            <a:r>
              <a:rPr lang="ru-RU" sz="2400" dirty="0" err="1"/>
              <a:t>областта</a:t>
            </a:r>
            <a:r>
              <a:rPr lang="ru-RU" sz="2400" dirty="0"/>
              <a:t> на </a:t>
            </a:r>
            <a:r>
              <a:rPr lang="ru-RU" sz="2400" dirty="0" err="1"/>
              <a:t>Гражданското</a:t>
            </a:r>
            <a:r>
              <a:rPr lang="ru-RU" sz="2400" dirty="0"/>
              <a:t> образование в </a:t>
            </a:r>
            <a:r>
              <a:rPr lang="ru-RU" sz="2400" dirty="0" err="1"/>
              <a:t>начален</a:t>
            </a:r>
            <a:r>
              <a:rPr lang="ru-RU" sz="2400" dirty="0"/>
              <a:t> </a:t>
            </a:r>
            <a:r>
              <a:rPr lang="ru-RU" sz="2400" dirty="0" err="1"/>
              <a:t>етап</a:t>
            </a:r>
            <a:r>
              <a:rPr lang="ru-RU" sz="2400" dirty="0"/>
              <a:t>.</a:t>
            </a:r>
          </a:p>
        </p:txBody>
      </p:sp>
      <p:sp>
        <p:nvSpPr>
          <p:cNvPr id="3" name="Правоъгълник 2"/>
          <p:cNvSpPr/>
          <p:nvPr/>
        </p:nvSpPr>
        <p:spPr>
          <a:xfrm>
            <a:off x="72008" y="4388911"/>
            <a:ext cx="120726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За </a:t>
            </a:r>
            <a:r>
              <a:rPr lang="ru-RU" sz="2400" dirty="0"/>
              <a:t>нас беше предизвикателство </a:t>
            </a:r>
            <a:r>
              <a:rPr lang="ru-RU" sz="2400" dirty="0" smtClean="0"/>
              <a:t>да подберем темите </a:t>
            </a:r>
            <a:r>
              <a:rPr lang="ru-RU" sz="2400" dirty="0"/>
              <a:t>така, че да даваме на децата знания, умения и нагласи, включвайки в процеса цялата родителска общност и общественост.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5030" y="728840"/>
            <a:ext cx="1079807" cy="126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Текстово поле 4"/>
          <p:cNvSpPr txBox="1"/>
          <p:nvPr/>
        </p:nvSpPr>
        <p:spPr>
          <a:xfrm>
            <a:off x="3359696" y="332656"/>
            <a:ext cx="6120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g-BG" dirty="0"/>
          </a:p>
        </p:txBody>
      </p:sp>
      <p:sp>
        <p:nvSpPr>
          <p:cNvPr id="6" name="Правоъгълник 5"/>
          <p:cNvSpPr/>
          <p:nvPr/>
        </p:nvSpPr>
        <p:spPr>
          <a:xfrm>
            <a:off x="2135560" y="666562"/>
            <a:ext cx="756084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                            ОУ </a:t>
            </a:r>
            <a:r>
              <a:rPr lang="ru-RU" dirty="0" smtClean="0"/>
              <a:t>„ХРИСТО </a:t>
            </a:r>
            <a:r>
              <a:rPr lang="ru-RU" dirty="0"/>
              <a:t>БОТЕВ“ </a:t>
            </a:r>
            <a:r>
              <a:rPr lang="ru-RU" dirty="0" smtClean="0"/>
              <a:t> С</a:t>
            </a:r>
            <a:r>
              <a:rPr lang="ru-RU" dirty="0"/>
              <a:t>. ТЪРНАВА</a:t>
            </a:r>
          </a:p>
          <a:p>
            <a:endParaRPr lang="ru-RU" dirty="0"/>
          </a:p>
          <a:p>
            <a:r>
              <a:rPr lang="ru-RU" dirty="0"/>
              <a:t>		       ИНОВАТИВНО УЧИЛИЩЕ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31" y="692848"/>
            <a:ext cx="1173146" cy="1368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9847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 поле 1"/>
          <p:cNvSpPr txBox="1"/>
          <p:nvPr/>
        </p:nvSpPr>
        <p:spPr>
          <a:xfrm>
            <a:off x="119336" y="836713"/>
            <a:ext cx="107291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- ОУ „</a:t>
            </a:r>
            <a:r>
              <a:rPr lang="ru-RU" sz="2400" dirty="0" err="1"/>
              <a:t>Христо</a:t>
            </a:r>
            <a:r>
              <a:rPr lang="ru-RU" sz="2400" dirty="0"/>
              <a:t> </a:t>
            </a:r>
            <a:r>
              <a:rPr lang="ru-RU" sz="2400" dirty="0" err="1"/>
              <a:t>Ботев</a:t>
            </a:r>
            <a:r>
              <a:rPr lang="ru-RU" sz="2400" dirty="0"/>
              <a:t>“ с. Търнава </a:t>
            </a:r>
            <a:r>
              <a:rPr lang="ru-RU" sz="2400" dirty="0" smtClean="0"/>
              <a:t>е </a:t>
            </a:r>
            <a:r>
              <a:rPr lang="ru-RU" sz="2400" dirty="0"/>
              <a:t>училище със 186 - годишна история;</a:t>
            </a:r>
          </a:p>
          <a:p>
            <a:r>
              <a:rPr lang="ru-RU" sz="2400" dirty="0"/>
              <a:t>- </a:t>
            </a:r>
            <a:r>
              <a:rPr lang="ru-RU" sz="2400" dirty="0" err="1"/>
              <a:t>основно</a:t>
            </a:r>
            <a:r>
              <a:rPr lang="ru-RU" sz="2400" dirty="0"/>
              <a:t> е от 2009 година;</a:t>
            </a:r>
          </a:p>
          <a:p>
            <a:r>
              <a:rPr lang="ru-RU" sz="2400" dirty="0"/>
              <a:t>- </a:t>
            </a:r>
            <a:r>
              <a:rPr lang="ru-RU" sz="2400" dirty="0" err="1"/>
              <a:t>средищно</a:t>
            </a:r>
            <a:r>
              <a:rPr lang="ru-RU" sz="2400" dirty="0"/>
              <a:t> за </a:t>
            </a:r>
            <a:r>
              <a:rPr lang="ru-RU" sz="2400" dirty="0" err="1"/>
              <a:t>учениците</a:t>
            </a:r>
            <a:r>
              <a:rPr lang="ru-RU" sz="2400" dirty="0"/>
              <a:t> от с. </a:t>
            </a:r>
            <a:r>
              <a:rPr lang="ru-RU" sz="2400" dirty="0" err="1"/>
              <a:t>Алтимир</a:t>
            </a:r>
            <a:r>
              <a:rPr lang="ru-RU" sz="2400" dirty="0"/>
              <a:t>;</a:t>
            </a:r>
          </a:p>
          <a:p>
            <a:r>
              <a:rPr lang="ru-RU" sz="2400" dirty="0"/>
              <a:t>- две </a:t>
            </a:r>
            <a:r>
              <a:rPr lang="ru-RU" sz="2400" dirty="0" err="1"/>
              <a:t>учебни</a:t>
            </a:r>
            <a:r>
              <a:rPr lang="ru-RU" sz="2400" dirty="0"/>
              <a:t> </a:t>
            </a:r>
            <a:r>
              <a:rPr lang="ru-RU" sz="2400" dirty="0" err="1"/>
              <a:t>сгради</a:t>
            </a:r>
            <a:r>
              <a:rPr lang="ru-RU" sz="2400" dirty="0"/>
              <a:t>;</a:t>
            </a:r>
          </a:p>
          <a:p>
            <a:r>
              <a:rPr lang="ru-RU" sz="2400" dirty="0"/>
              <a:t>- 156 </a:t>
            </a:r>
            <a:r>
              <a:rPr lang="ru-RU" sz="2400" dirty="0" err="1"/>
              <a:t>ученици</a:t>
            </a:r>
            <a:r>
              <a:rPr lang="ru-RU" sz="2400" dirty="0"/>
              <a:t> в 9 </a:t>
            </a:r>
            <a:r>
              <a:rPr lang="ru-RU" sz="2400" dirty="0" err="1"/>
              <a:t>паралелки</a:t>
            </a:r>
            <a:r>
              <a:rPr lang="ru-RU" sz="2400" dirty="0"/>
              <a:t> за 23/24 </a:t>
            </a:r>
            <a:r>
              <a:rPr lang="ru-RU" sz="2400" dirty="0" err="1"/>
              <a:t>учебна</a:t>
            </a:r>
            <a:r>
              <a:rPr lang="ru-RU" sz="2400" dirty="0"/>
              <a:t>  година;</a:t>
            </a:r>
          </a:p>
        </p:txBody>
      </p:sp>
      <p:sp>
        <p:nvSpPr>
          <p:cNvPr id="3" name="Текстово поле 2"/>
          <p:cNvSpPr txBox="1"/>
          <p:nvPr/>
        </p:nvSpPr>
        <p:spPr>
          <a:xfrm>
            <a:off x="3431704" y="88283"/>
            <a:ext cx="4104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800" b="1" u="sng" dirty="0" smtClean="0">
                <a:solidFill>
                  <a:srgbClr val="FF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КОИ СМЕ </a:t>
            </a:r>
            <a:r>
              <a:rPr lang="bg-BG" sz="2800" b="1" u="sng" dirty="0">
                <a:solidFill>
                  <a:srgbClr val="FF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НИЕ?</a:t>
            </a: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8" t="6371" r="4522" b="6475"/>
          <a:stretch/>
        </p:blipFill>
        <p:spPr bwMode="auto">
          <a:xfrm>
            <a:off x="263351" y="2745898"/>
            <a:ext cx="5509737" cy="39954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3089" y="3789040"/>
            <a:ext cx="5363471" cy="295208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22" t="10011" r="7620" b="8724"/>
          <a:stretch/>
        </p:blipFill>
        <p:spPr bwMode="auto">
          <a:xfrm>
            <a:off x="8103117" y="1427232"/>
            <a:ext cx="3969548" cy="30098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8552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191344" y="1048668"/>
            <a:ext cx="1180931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  </a:t>
            </a:r>
            <a:r>
              <a:rPr lang="ru-RU" sz="2400" dirty="0" err="1"/>
              <a:t>Нашата</a:t>
            </a:r>
            <a:r>
              <a:rPr lang="ru-RU" sz="2400" dirty="0"/>
              <a:t> </a:t>
            </a:r>
            <a:r>
              <a:rPr lang="ru-RU" sz="2400" dirty="0" err="1"/>
              <a:t>програма</a:t>
            </a:r>
            <a:r>
              <a:rPr lang="ru-RU" sz="2400" dirty="0"/>
              <a:t> е подчинена на </a:t>
            </a:r>
            <a:r>
              <a:rPr lang="ru-RU" sz="2400" dirty="0" err="1"/>
              <a:t>идеята</a:t>
            </a:r>
            <a:r>
              <a:rPr lang="ru-RU" sz="2400" dirty="0"/>
              <a:t>, че е наше право да </a:t>
            </a:r>
            <a:r>
              <a:rPr lang="ru-RU" sz="2400" dirty="0" err="1"/>
              <a:t>дадем</a:t>
            </a:r>
            <a:r>
              <a:rPr lang="ru-RU" sz="2400" dirty="0"/>
              <a:t> на </a:t>
            </a:r>
            <a:r>
              <a:rPr lang="ru-RU" sz="2400" dirty="0" err="1"/>
              <a:t>децата</a:t>
            </a:r>
            <a:r>
              <a:rPr lang="ru-RU" sz="2400" dirty="0"/>
              <a:t> </a:t>
            </a:r>
            <a:r>
              <a:rPr lang="ru-RU" sz="2400" dirty="0" err="1"/>
              <a:t>онова</a:t>
            </a:r>
            <a:r>
              <a:rPr lang="ru-RU" sz="2400" dirty="0"/>
              <a:t> знание за живота, чрез </a:t>
            </a:r>
            <a:r>
              <a:rPr lang="ru-RU" sz="2400" dirty="0" err="1"/>
              <a:t>което</a:t>
            </a:r>
            <a:r>
              <a:rPr lang="ru-RU" sz="2400" dirty="0"/>
              <a:t> те да </a:t>
            </a:r>
            <a:r>
              <a:rPr lang="ru-RU" sz="2400" dirty="0" err="1"/>
              <a:t>изградят</a:t>
            </a:r>
            <a:r>
              <a:rPr lang="ru-RU" sz="2400" dirty="0"/>
              <a:t> </a:t>
            </a:r>
            <a:r>
              <a:rPr lang="ru-RU" sz="2400" dirty="0" err="1"/>
              <a:t>основата</a:t>
            </a:r>
            <a:r>
              <a:rPr lang="ru-RU" sz="2400" dirty="0"/>
              <a:t> на </a:t>
            </a:r>
            <a:r>
              <a:rPr lang="ru-RU" sz="2400" dirty="0" err="1"/>
              <a:t>своята</a:t>
            </a:r>
            <a:r>
              <a:rPr lang="ru-RU" sz="2400" dirty="0"/>
              <a:t> </a:t>
            </a:r>
            <a:r>
              <a:rPr lang="ru-RU" sz="2400" dirty="0" err="1"/>
              <a:t>житейска</a:t>
            </a:r>
            <a:r>
              <a:rPr lang="ru-RU" sz="2400" dirty="0"/>
              <a:t> карта. </a:t>
            </a:r>
            <a:r>
              <a:rPr lang="ru-RU" sz="2400" dirty="0" err="1"/>
              <a:t>Защото</a:t>
            </a:r>
            <a:r>
              <a:rPr lang="ru-RU" sz="2400" dirty="0"/>
              <a:t> всяко поколение, всяка </a:t>
            </a:r>
            <a:r>
              <a:rPr lang="ru-RU" sz="2400" dirty="0" err="1"/>
              <a:t>общност</a:t>
            </a:r>
            <a:r>
              <a:rPr lang="ru-RU" sz="2400" dirty="0"/>
              <a:t> </a:t>
            </a:r>
            <a:r>
              <a:rPr lang="ru-RU" sz="2400" dirty="0" err="1"/>
              <a:t>има</a:t>
            </a:r>
            <a:r>
              <a:rPr lang="ru-RU" sz="2400" dirty="0"/>
              <a:t> </a:t>
            </a:r>
            <a:r>
              <a:rPr lang="ru-RU" sz="2400" dirty="0" err="1"/>
              <a:t>различни</a:t>
            </a:r>
            <a:r>
              <a:rPr lang="ru-RU" sz="2400" dirty="0"/>
              <a:t> </a:t>
            </a:r>
            <a:r>
              <a:rPr lang="ru-RU" sz="2400" dirty="0" err="1"/>
              <a:t>нужди</a:t>
            </a:r>
            <a:r>
              <a:rPr lang="ru-RU" sz="2400" dirty="0"/>
              <a:t>, </a:t>
            </a:r>
            <a:r>
              <a:rPr lang="ru-RU" sz="2400" dirty="0" err="1"/>
              <a:t>интереси</a:t>
            </a:r>
            <a:r>
              <a:rPr lang="ru-RU" sz="2400" dirty="0"/>
              <a:t>, </a:t>
            </a:r>
            <a:r>
              <a:rPr lang="ru-RU" sz="2400" dirty="0" err="1"/>
              <a:t>възможности</a:t>
            </a:r>
            <a:r>
              <a:rPr lang="ru-RU" sz="2400" dirty="0"/>
              <a:t>, а </a:t>
            </a:r>
            <a:r>
              <a:rPr lang="ru-RU" sz="2400" dirty="0" err="1"/>
              <a:t>нашата</a:t>
            </a:r>
            <a:r>
              <a:rPr lang="ru-RU" sz="2400" dirty="0"/>
              <a:t> задача е да </a:t>
            </a:r>
            <a:r>
              <a:rPr lang="ru-RU" sz="2400" dirty="0" err="1"/>
              <a:t>съобразим</a:t>
            </a:r>
            <a:r>
              <a:rPr lang="ru-RU" sz="2400" dirty="0"/>
              <a:t> </a:t>
            </a:r>
            <a:r>
              <a:rPr lang="ru-RU" sz="2400" dirty="0" err="1"/>
              <a:t>тези</a:t>
            </a:r>
            <a:r>
              <a:rPr lang="ru-RU" sz="2400" dirty="0"/>
              <a:t> </a:t>
            </a:r>
            <a:r>
              <a:rPr lang="ru-RU" sz="2400" dirty="0" err="1"/>
              <a:t>елементи</a:t>
            </a:r>
            <a:r>
              <a:rPr lang="ru-RU" sz="2400" dirty="0"/>
              <a:t> и да </a:t>
            </a:r>
            <a:r>
              <a:rPr lang="ru-RU" sz="2400" dirty="0" err="1"/>
              <a:t>подпомогнем</a:t>
            </a:r>
            <a:r>
              <a:rPr lang="ru-RU" sz="2400" dirty="0"/>
              <a:t> </a:t>
            </a:r>
            <a:r>
              <a:rPr lang="ru-RU" sz="2400" dirty="0" err="1"/>
              <a:t>израстването</a:t>
            </a:r>
            <a:r>
              <a:rPr lang="ru-RU" sz="2400" dirty="0"/>
              <a:t> на </a:t>
            </a:r>
            <a:r>
              <a:rPr lang="ru-RU" sz="2400" dirty="0" err="1"/>
              <a:t>знаещи</a:t>
            </a:r>
            <a:r>
              <a:rPr lang="ru-RU" sz="2400" dirty="0"/>
              <a:t>, добре </a:t>
            </a:r>
            <a:r>
              <a:rPr lang="ru-RU" sz="2400" dirty="0" err="1"/>
              <a:t>ориентирани</a:t>
            </a:r>
            <a:r>
              <a:rPr lang="ru-RU" sz="2400" dirty="0"/>
              <a:t>, добре </a:t>
            </a:r>
            <a:r>
              <a:rPr lang="ru-RU" sz="2400" dirty="0" err="1"/>
              <a:t>комуникиращи</a:t>
            </a:r>
            <a:r>
              <a:rPr lang="ru-RU" sz="2400" dirty="0"/>
              <a:t>, </a:t>
            </a:r>
            <a:r>
              <a:rPr lang="ru-RU" sz="2400" dirty="0" err="1"/>
              <a:t>познаващи</a:t>
            </a:r>
            <a:r>
              <a:rPr lang="ru-RU" sz="2400" dirty="0"/>
              <a:t> </a:t>
            </a:r>
            <a:r>
              <a:rPr lang="ru-RU" sz="2400" dirty="0" err="1"/>
              <a:t>своите</a:t>
            </a:r>
            <a:r>
              <a:rPr lang="ru-RU" sz="2400" dirty="0"/>
              <a:t> права и </a:t>
            </a:r>
            <a:r>
              <a:rPr lang="ru-RU" sz="2400" dirty="0" err="1"/>
              <a:t>задължения</a:t>
            </a:r>
            <a:r>
              <a:rPr lang="ru-RU" sz="2400" dirty="0"/>
              <a:t> </a:t>
            </a:r>
            <a:r>
              <a:rPr lang="ru-RU" sz="2400" dirty="0" err="1"/>
              <a:t>млади</a:t>
            </a:r>
            <a:r>
              <a:rPr lang="ru-RU" sz="2400" dirty="0"/>
              <a:t> хора.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1966" y="3701068"/>
            <a:ext cx="4428290" cy="26254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9333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авоъгълник 2"/>
          <p:cNvSpPr/>
          <p:nvPr/>
        </p:nvSpPr>
        <p:spPr>
          <a:xfrm>
            <a:off x="335360" y="836712"/>
            <a:ext cx="1159328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sz="2400" dirty="0"/>
              <a:t>В </a:t>
            </a:r>
            <a:r>
              <a:rPr lang="ru-RU" sz="2400" dirty="0" err="1"/>
              <a:t>часовете</a:t>
            </a:r>
            <a:r>
              <a:rPr lang="ru-RU" sz="2400" dirty="0"/>
              <a:t> по ГО </a:t>
            </a:r>
            <a:r>
              <a:rPr lang="ru-RU" sz="2400" dirty="0" err="1"/>
              <a:t>прилагаме</a:t>
            </a:r>
            <a:r>
              <a:rPr lang="ru-RU" sz="2400" dirty="0"/>
              <a:t> </a:t>
            </a:r>
            <a:r>
              <a:rPr lang="ru-RU" sz="2400" dirty="0" err="1"/>
              <a:t>голямо</a:t>
            </a:r>
            <a:r>
              <a:rPr lang="ru-RU" sz="2400" dirty="0"/>
              <a:t> разнообразие от </a:t>
            </a:r>
            <a:r>
              <a:rPr lang="ru-RU" sz="2400" dirty="0" err="1"/>
              <a:t>интерактивни</a:t>
            </a:r>
            <a:r>
              <a:rPr lang="ru-RU" sz="2400" dirty="0"/>
              <a:t> </a:t>
            </a:r>
            <a:r>
              <a:rPr lang="ru-RU" sz="2400" dirty="0" err="1"/>
              <a:t>методи</a:t>
            </a:r>
            <a:r>
              <a:rPr lang="ru-RU" sz="2400" dirty="0"/>
              <a:t> на </a:t>
            </a:r>
            <a:r>
              <a:rPr lang="ru-RU" sz="2400" dirty="0" err="1"/>
              <a:t>учене</a:t>
            </a:r>
            <a:r>
              <a:rPr lang="ru-RU" sz="2400" dirty="0"/>
              <a:t> и </a:t>
            </a:r>
            <a:r>
              <a:rPr lang="ru-RU" sz="2400" dirty="0" err="1"/>
              <a:t>комуникация</a:t>
            </a:r>
            <a:r>
              <a:rPr lang="ru-RU" sz="2400" dirty="0"/>
              <a:t>, </a:t>
            </a:r>
            <a:r>
              <a:rPr lang="ru-RU" sz="2400" dirty="0" err="1"/>
              <a:t>които</a:t>
            </a:r>
            <a:r>
              <a:rPr lang="ru-RU" sz="2400" dirty="0"/>
              <a:t> </a:t>
            </a:r>
            <a:r>
              <a:rPr lang="ru-RU" sz="2400" dirty="0" err="1"/>
              <a:t>превръщат</a:t>
            </a:r>
            <a:r>
              <a:rPr lang="ru-RU" sz="2400" dirty="0"/>
              <a:t> </a:t>
            </a:r>
            <a:r>
              <a:rPr lang="ru-RU" sz="2400" dirty="0" err="1"/>
              <a:t>процеса</a:t>
            </a:r>
            <a:r>
              <a:rPr lang="ru-RU" sz="2400" dirty="0"/>
              <a:t> на </a:t>
            </a:r>
            <a:r>
              <a:rPr lang="ru-RU" sz="2400" dirty="0" err="1"/>
              <a:t>учене</a:t>
            </a:r>
            <a:r>
              <a:rPr lang="ru-RU" sz="2400" dirty="0"/>
              <a:t> в </a:t>
            </a:r>
            <a:r>
              <a:rPr lang="ru-RU" sz="2400" dirty="0" err="1"/>
              <a:t>процес</a:t>
            </a:r>
            <a:r>
              <a:rPr lang="ru-RU" sz="2400" dirty="0"/>
              <a:t> на „</a:t>
            </a:r>
            <a:r>
              <a:rPr lang="ru-RU" sz="2400" dirty="0" err="1"/>
              <a:t>доставяне</a:t>
            </a:r>
            <a:r>
              <a:rPr lang="ru-RU" sz="2400" dirty="0"/>
              <a:t> на </a:t>
            </a:r>
            <a:r>
              <a:rPr lang="ru-RU" sz="2400" dirty="0" err="1"/>
              <a:t>удоволствие</a:t>
            </a:r>
            <a:r>
              <a:rPr lang="ru-RU" sz="2400" dirty="0"/>
              <a:t>“ за </a:t>
            </a:r>
            <a:r>
              <a:rPr lang="ru-RU" sz="2400" dirty="0" err="1"/>
              <a:t>децата</a:t>
            </a:r>
            <a:r>
              <a:rPr lang="ru-RU" sz="2400" dirty="0"/>
              <a:t>, </a:t>
            </a:r>
            <a:r>
              <a:rPr lang="ru-RU" sz="2400" dirty="0" err="1"/>
              <a:t>включваме</a:t>
            </a:r>
            <a:r>
              <a:rPr lang="ru-RU" sz="2400" dirty="0"/>
              <a:t> родители и </a:t>
            </a:r>
            <a:r>
              <a:rPr lang="ru-RU" sz="2400" dirty="0" err="1"/>
              <a:t>други</a:t>
            </a:r>
            <a:r>
              <a:rPr lang="ru-RU" sz="2400" dirty="0"/>
              <a:t> </a:t>
            </a:r>
            <a:r>
              <a:rPr lang="ru-RU" sz="2400" dirty="0" err="1"/>
              <a:t>значими</a:t>
            </a:r>
            <a:r>
              <a:rPr lang="ru-RU" sz="2400" dirty="0"/>
              <a:t> </a:t>
            </a:r>
            <a:r>
              <a:rPr lang="ru-RU" sz="2400" dirty="0" err="1"/>
              <a:t>възрастни</a:t>
            </a:r>
            <a:r>
              <a:rPr lang="ru-RU" sz="2400" dirty="0"/>
              <a:t> в </a:t>
            </a:r>
            <a:r>
              <a:rPr lang="ru-RU" sz="2400" dirty="0" err="1"/>
              <a:t>опознаването</a:t>
            </a:r>
            <a:r>
              <a:rPr lang="ru-RU" sz="2400" dirty="0"/>
              <a:t> на </a:t>
            </a:r>
            <a:r>
              <a:rPr lang="ru-RU" sz="2400" dirty="0" err="1"/>
              <a:t>действителността</a:t>
            </a:r>
            <a:r>
              <a:rPr lang="ru-RU" sz="2400" dirty="0"/>
              <a:t> от </a:t>
            </a:r>
            <a:r>
              <a:rPr lang="ru-RU" sz="2400" dirty="0" err="1"/>
              <a:t>учениците</a:t>
            </a:r>
            <a:r>
              <a:rPr lang="ru-RU" sz="2400" dirty="0"/>
              <a:t>. </a:t>
            </a:r>
          </a:p>
          <a:p>
            <a:r>
              <a:rPr lang="ru-RU" sz="2400" dirty="0"/>
              <a:t> </a:t>
            </a:r>
            <a:r>
              <a:rPr lang="ru-RU" sz="2400" dirty="0" err="1"/>
              <a:t>Ученето</a:t>
            </a:r>
            <a:r>
              <a:rPr lang="ru-RU" sz="2400" dirty="0"/>
              <a:t> чрез </a:t>
            </a:r>
            <a:r>
              <a:rPr lang="ru-RU" sz="2400" dirty="0" err="1"/>
              <a:t>преживяване</a:t>
            </a:r>
            <a:r>
              <a:rPr lang="ru-RU" sz="2400" dirty="0"/>
              <a:t> е форма, </a:t>
            </a:r>
            <a:r>
              <a:rPr lang="ru-RU" sz="2400" dirty="0" err="1"/>
              <a:t>която</a:t>
            </a:r>
            <a:r>
              <a:rPr lang="ru-RU" sz="2400" dirty="0"/>
              <a:t> </a:t>
            </a:r>
            <a:r>
              <a:rPr lang="ru-RU" sz="2400" dirty="0" err="1"/>
              <a:t>нашият</a:t>
            </a:r>
            <a:r>
              <a:rPr lang="ru-RU" sz="2400" dirty="0"/>
              <a:t> </a:t>
            </a:r>
            <a:r>
              <a:rPr lang="ru-RU" sz="2400" dirty="0" err="1"/>
              <a:t>екип</a:t>
            </a:r>
            <a:r>
              <a:rPr lang="ru-RU" sz="2400" dirty="0"/>
              <a:t> се </a:t>
            </a:r>
            <a:r>
              <a:rPr lang="ru-RU" sz="2400" dirty="0" err="1"/>
              <a:t>опитва</a:t>
            </a:r>
            <a:r>
              <a:rPr lang="ru-RU" sz="2400" dirty="0"/>
              <a:t> да </a:t>
            </a:r>
            <a:r>
              <a:rPr lang="ru-RU" sz="2400" dirty="0" err="1"/>
              <a:t>прилага</a:t>
            </a:r>
            <a:r>
              <a:rPr lang="ru-RU" sz="2400" dirty="0"/>
              <a:t> все </a:t>
            </a:r>
            <a:r>
              <a:rPr lang="ru-RU" sz="2400" dirty="0" err="1"/>
              <a:t>по-широко</a:t>
            </a:r>
            <a:r>
              <a:rPr lang="ru-RU" sz="2400" dirty="0"/>
              <a:t>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62"/>
          <a:stretch/>
        </p:blipFill>
        <p:spPr bwMode="auto">
          <a:xfrm>
            <a:off x="3796766" y="3068960"/>
            <a:ext cx="4479769" cy="31989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4374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авоъгълник 2"/>
          <p:cNvSpPr/>
          <p:nvPr/>
        </p:nvSpPr>
        <p:spPr>
          <a:xfrm>
            <a:off x="473809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bg-BG" dirty="0"/>
          </a:p>
        </p:txBody>
      </p:sp>
      <p:sp>
        <p:nvSpPr>
          <p:cNvPr id="6" name="Правоъгълник 5"/>
          <p:cNvSpPr/>
          <p:nvPr/>
        </p:nvSpPr>
        <p:spPr>
          <a:xfrm>
            <a:off x="2082878" y="788511"/>
            <a:ext cx="8117579" cy="1686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dirty="0"/>
              <a:t>  </a:t>
            </a:r>
            <a:r>
              <a:rPr lang="ru-RU" sz="2400" dirty="0" err="1"/>
              <a:t>Днес</a:t>
            </a:r>
            <a:r>
              <a:rPr lang="ru-RU" sz="2400" dirty="0"/>
              <a:t> </a:t>
            </a:r>
            <a:r>
              <a:rPr lang="ru-RU" sz="2400" dirty="0" err="1"/>
              <a:t>ще</a:t>
            </a:r>
            <a:r>
              <a:rPr lang="ru-RU" sz="2400" dirty="0"/>
              <a:t> </a:t>
            </a:r>
            <a:r>
              <a:rPr lang="ru-RU" sz="2400" dirty="0" err="1"/>
              <a:t>ви</a:t>
            </a:r>
            <a:r>
              <a:rPr lang="ru-RU" sz="2400" dirty="0"/>
              <a:t> </a:t>
            </a:r>
            <a:r>
              <a:rPr lang="ru-RU" sz="2400" dirty="0" err="1"/>
              <a:t>разкажа</a:t>
            </a:r>
            <a:r>
              <a:rPr lang="ru-RU" sz="2400" dirty="0"/>
              <a:t> за </a:t>
            </a:r>
            <a:r>
              <a:rPr lang="ru-RU" sz="2400" dirty="0" err="1"/>
              <a:t>онова</a:t>
            </a:r>
            <a:r>
              <a:rPr lang="ru-RU" sz="2400" dirty="0"/>
              <a:t>, </a:t>
            </a:r>
            <a:r>
              <a:rPr lang="ru-RU" sz="2400" dirty="0" err="1"/>
              <a:t>което</a:t>
            </a:r>
            <a:r>
              <a:rPr lang="ru-RU" sz="2400" dirty="0"/>
              <a:t> се </a:t>
            </a:r>
            <a:r>
              <a:rPr lang="ru-RU" sz="2400" dirty="0" err="1"/>
              <a:t>случва</a:t>
            </a:r>
            <a:r>
              <a:rPr lang="ru-RU" sz="2400" dirty="0"/>
              <a:t> в </a:t>
            </a:r>
            <a:r>
              <a:rPr lang="ru-RU" sz="2400" dirty="0" err="1"/>
              <a:t>часовете</a:t>
            </a:r>
            <a:r>
              <a:rPr lang="ru-RU" sz="2400" dirty="0"/>
              <a:t> по ГО в ІІІ и </a:t>
            </a:r>
            <a:r>
              <a:rPr lang="en-US" sz="2400" dirty="0"/>
              <a:t>IV </a:t>
            </a:r>
            <a:r>
              <a:rPr lang="ru-RU" sz="2400" dirty="0" err="1"/>
              <a:t>клас</a:t>
            </a:r>
            <a:r>
              <a:rPr lang="ru-RU" sz="2400" dirty="0"/>
              <a:t> при</a:t>
            </a:r>
          </a:p>
          <a:p>
            <a:pPr algn="ctr">
              <a:lnSpc>
                <a:spcPct val="150000"/>
              </a:lnSpc>
            </a:pPr>
            <a:r>
              <a:rPr lang="ru-RU" sz="2400" dirty="0"/>
              <a:t> ОУ « </a:t>
            </a:r>
            <a:r>
              <a:rPr lang="ru-RU" sz="2400" dirty="0" err="1"/>
              <a:t>Христо</a:t>
            </a:r>
            <a:r>
              <a:rPr lang="ru-RU" sz="2400" dirty="0"/>
              <a:t> </a:t>
            </a:r>
            <a:r>
              <a:rPr lang="ru-RU" sz="2400" dirty="0" err="1"/>
              <a:t>Ботев</a:t>
            </a:r>
            <a:r>
              <a:rPr lang="ru-RU" sz="2400" dirty="0"/>
              <a:t>» с. </a:t>
            </a:r>
            <a:r>
              <a:rPr lang="ru-RU" sz="2400" dirty="0" err="1"/>
              <a:t>Търнава</a:t>
            </a:r>
            <a:r>
              <a:rPr lang="ru-RU" sz="2400" dirty="0"/>
              <a:t>.</a:t>
            </a:r>
            <a:endParaRPr lang="bg-BG" sz="2400" dirty="0"/>
          </a:p>
        </p:txBody>
      </p:sp>
      <p:sp>
        <p:nvSpPr>
          <p:cNvPr id="7" name="Текстово поле 1"/>
          <p:cNvSpPr txBox="1"/>
          <p:nvPr/>
        </p:nvSpPr>
        <p:spPr>
          <a:xfrm>
            <a:off x="1722659" y="3140968"/>
            <a:ext cx="867645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4000" b="1" dirty="0">
                <a:solidFill>
                  <a:srgbClr val="FF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ЗАНИМАНИЯТА НИ</a:t>
            </a:r>
          </a:p>
          <a:p>
            <a:pPr algn="ctr"/>
            <a:r>
              <a:rPr lang="bg-BG" sz="4000" b="1" dirty="0">
                <a:solidFill>
                  <a:srgbClr val="FF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 В ЧАСОВЕТЕ </a:t>
            </a:r>
          </a:p>
          <a:p>
            <a:pPr algn="ctr"/>
            <a:r>
              <a:rPr lang="bg-BG" sz="4000" b="1" dirty="0">
                <a:solidFill>
                  <a:srgbClr val="FF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ПО ГРАЖДАНСКО ОБРАЗОВАНИЕ</a:t>
            </a:r>
          </a:p>
          <a:p>
            <a:pPr algn="ctr"/>
            <a:r>
              <a:rPr lang="bg-BG" sz="4000" b="1" dirty="0">
                <a:solidFill>
                  <a:srgbClr val="FF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 В СНИМКИ</a:t>
            </a:r>
          </a:p>
        </p:txBody>
      </p:sp>
    </p:spTree>
    <p:extLst>
      <p:ext uri="{BB962C8B-B14F-4D97-AF65-F5344CB8AC3E}">
        <p14:creationId xmlns:p14="http://schemas.microsoft.com/office/powerpoint/2010/main" val="3516893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galia\Downloads\317207102_1336873833516988_3906976740201447849_n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2" r="4941"/>
          <a:stretch/>
        </p:blipFill>
        <p:spPr bwMode="auto">
          <a:xfrm>
            <a:off x="1552498" y="0"/>
            <a:ext cx="5340264" cy="27446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galia\Downloads\317010264_669316608147444_1227172364166161843_n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1" r="4921"/>
          <a:stretch/>
        </p:blipFill>
        <p:spPr bwMode="auto">
          <a:xfrm>
            <a:off x="6456040" y="1780750"/>
            <a:ext cx="5584086" cy="28003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Текстово поле 2"/>
          <p:cNvSpPr txBox="1"/>
          <p:nvPr/>
        </p:nvSpPr>
        <p:spPr>
          <a:xfrm>
            <a:off x="1055440" y="3140968"/>
            <a:ext cx="49685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4000" b="1" dirty="0">
                <a:solidFill>
                  <a:srgbClr val="FF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ТОВА СМЕ НИЕ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0682" y="4005065"/>
            <a:ext cx="5785890" cy="25992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9335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 поле 1"/>
          <p:cNvSpPr txBox="1"/>
          <p:nvPr/>
        </p:nvSpPr>
        <p:spPr>
          <a:xfrm>
            <a:off x="407368" y="44624"/>
            <a:ext cx="117846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3600" b="1" dirty="0">
                <a:solidFill>
                  <a:srgbClr val="FF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ЗАПОЗНАХМЕ</a:t>
            </a:r>
            <a:r>
              <a:rPr lang="bg-BG" sz="4000" b="1" dirty="0">
                <a:solidFill>
                  <a:srgbClr val="FF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 </a:t>
            </a:r>
            <a:r>
              <a:rPr lang="bg-BG" sz="3600" b="1" dirty="0">
                <a:solidFill>
                  <a:srgbClr val="FF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СЕ</a:t>
            </a:r>
            <a:r>
              <a:rPr lang="bg-BG" sz="4000" b="1" dirty="0">
                <a:solidFill>
                  <a:srgbClr val="FF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 </a:t>
            </a:r>
            <a:r>
              <a:rPr lang="bg-BG" sz="3600" b="1" dirty="0">
                <a:solidFill>
                  <a:srgbClr val="FF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С</a:t>
            </a:r>
            <a:r>
              <a:rPr lang="bg-BG" sz="4000" b="1" dirty="0">
                <a:solidFill>
                  <a:srgbClr val="FF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 </a:t>
            </a:r>
            <a:r>
              <a:rPr lang="bg-BG" sz="3600" b="1" dirty="0" smtClean="0">
                <a:solidFill>
                  <a:srgbClr val="FF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ИСТОРИЯТА </a:t>
            </a:r>
            <a:r>
              <a:rPr lang="bg-BG" sz="3600" b="1" dirty="0">
                <a:solidFill>
                  <a:srgbClr val="FF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НА ТЪРНАВА</a:t>
            </a:r>
          </a:p>
        </p:txBody>
      </p:sp>
      <p:pic>
        <p:nvPicPr>
          <p:cNvPr id="1026" name="Picture 2" descr="C:\Users\galia\Downloads\336589117_208615821854818_8450799295855129523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691" y="692696"/>
            <a:ext cx="3600053" cy="27000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galia\Downloads\336506389_935978457555165_7581683439953833736_n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39" r="8031" b="13903"/>
          <a:stretch/>
        </p:blipFill>
        <p:spPr bwMode="auto">
          <a:xfrm>
            <a:off x="3923008" y="692696"/>
            <a:ext cx="4405240" cy="25922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3257" y="692696"/>
            <a:ext cx="3628154" cy="25922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Текстово поле 1"/>
          <p:cNvSpPr txBox="1"/>
          <p:nvPr/>
        </p:nvSpPr>
        <p:spPr>
          <a:xfrm>
            <a:off x="191691" y="3429000"/>
            <a:ext cx="118089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4000" b="1" dirty="0" smtClean="0">
                <a:solidFill>
                  <a:srgbClr val="FF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…И </a:t>
            </a:r>
            <a:r>
              <a:rPr lang="bg-BG" sz="4000" b="1" dirty="0">
                <a:solidFill>
                  <a:srgbClr val="FF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С ОБРАЗОВАТЕЛНОТО </a:t>
            </a:r>
            <a:r>
              <a:rPr lang="bg-BG" sz="4000" b="1" dirty="0" smtClean="0">
                <a:solidFill>
                  <a:srgbClr val="FF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ДЕЛО В </a:t>
            </a:r>
            <a:r>
              <a:rPr lang="bg-BG" sz="4000" b="1" dirty="0">
                <a:solidFill>
                  <a:srgbClr val="FF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СЕЛОТО НИ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9922" y="4005064"/>
            <a:ext cx="3514710" cy="27611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7368" y="3972664"/>
            <a:ext cx="3723484" cy="28407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96518" y="4046702"/>
            <a:ext cx="2883658" cy="26946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9248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 поле 1"/>
          <p:cNvSpPr txBox="1"/>
          <p:nvPr/>
        </p:nvSpPr>
        <p:spPr>
          <a:xfrm>
            <a:off x="2423592" y="116632"/>
            <a:ext cx="6912768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g-BG" sz="4000" b="1" dirty="0">
                <a:solidFill>
                  <a:srgbClr val="FF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ПОСЕТИХМЕ  КМЕТСТВОТО</a:t>
            </a:r>
          </a:p>
        </p:txBody>
      </p:sp>
      <p:pic>
        <p:nvPicPr>
          <p:cNvPr id="3077" name="Picture 5" descr="C:\Users\galia\Downloads\334907844_153302490935479_4893719848762177943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388" y="762869"/>
            <a:ext cx="5575746" cy="2450107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28" b="6266"/>
          <a:stretch/>
        </p:blipFill>
        <p:spPr bwMode="auto">
          <a:xfrm>
            <a:off x="6023992" y="764704"/>
            <a:ext cx="6007794" cy="24482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8" name="Текстово поле 1"/>
          <p:cNvSpPr txBox="1"/>
          <p:nvPr/>
        </p:nvSpPr>
        <p:spPr>
          <a:xfrm>
            <a:off x="2711624" y="3284984"/>
            <a:ext cx="662473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3800" b="1" dirty="0">
                <a:solidFill>
                  <a:srgbClr val="FF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БЯХМЕ И ПРИ ДИРЕКТОРА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4679" y="4034100"/>
            <a:ext cx="4237644" cy="26470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7768" y="4100381"/>
            <a:ext cx="4248472" cy="25689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/>
          <a:srcRect l="6100"/>
          <a:stretch/>
        </p:blipFill>
        <p:spPr>
          <a:xfrm>
            <a:off x="8022252" y="4221088"/>
            <a:ext cx="4180689" cy="24354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36813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galia\Downloads\310851824_1534066653671209_8648653470495486029_n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502"/>
          <a:stretch/>
        </p:blipFill>
        <p:spPr bwMode="auto">
          <a:xfrm>
            <a:off x="3863752" y="288032"/>
            <a:ext cx="3145766" cy="3356992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2052" name="Picture 4" descr="C:\Users\galia\Downloads\310018260_643721937402732_3033742619698863230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2144" y="288032"/>
            <a:ext cx="4283968" cy="32129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galia\Downloads\311489423_441230634807467_2977418462305298788_n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642"/>
          <a:stretch/>
        </p:blipFill>
        <p:spPr bwMode="auto">
          <a:xfrm>
            <a:off x="575629" y="705380"/>
            <a:ext cx="2496035" cy="2907318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sp>
        <p:nvSpPr>
          <p:cNvPr id="2" name="Текстово поле 1"/>
          <p:cNvSpPr txBox="1"/>
          <p:nvPr/>
        </p:nvSpPr>
        <p:spPr>
          <a:xfrm>
            <a:off x="551384" y="114227"/>
            <a:ext cx="2448272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g-BG" sz="4000" b="1" dirty="0">
                <a:solidFill>
                  <a:srgbClr val="FF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В МУЗЕЯ</a:t>
            </a:r>
          </a:p>
        </p:txBody>
      </p:sp>
      <p:sp>
        <p:nvSpPr>
          <p:cNvPr id="9" name="Текстово поле 1"/>
          <p:cNvSpPr txBox="1"/>
          <p:nvPr/>
        </p:nvSpPr>
        <p:spPr>
          <a:xfrm>
            <a:off x="7104112" y="3429000"/>
            <a:ext cx="504056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g-BG" sz="4000" b="1" dirty="0">
                <a:solidFill>
                  <a:srgbClr val="FF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В БИБЛИОТЕКАТА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68208" y="4075596"/>
            <a:ext cx="3683743" cy="28105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90556" y="3797543"/>
            <a:ext cx="4017612" cy="30604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2258" y="3724384"/>
            <a:ext cx="2914141" cy="32067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04288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083"/>
          <a:stretch/>
        </p:blipFill>
        <p:spPr bwMode="auto">
          <a:xfrm>
            <a:off x="5519936" y="752510"/>
            <a:ext cx="5499354" cy="282050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Текстово поле 1"/>
          <p:cNvSpPr txBox="1"/>
          <p:nvPr/>
        </p:nvSpPr>
        <p:spPr>
          <a:xfrm>
            <a:off x="1847528" y="44624"/>
            <a:ext cx="84249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000" b="1" dirty="0">
                <a:solidFill>
                  <a:srgbClr val="FF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        ПОСЕТИХМЕ И ЦЪРКВАТА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7" r="11763"/>
          <a:stretch/>
        </p:blipFill>
        <p:spPr bwMode="auto">
          <a:xfrm>
            <a:off x="1631504" y="764704"/>
            <a:ext cx="3601796" cy="28463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Текстово поле 1"/>
          <p:cNvSpPr txBox="1"/>
          <p:nvPr/>
        </p:nvSpPr>
        <p:spPr>
          <a:xfrm>
            <a:off x="2604120" y="3441194"/>
            <a:ext cx="82444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000" b="1" dirty="0" smtClean="0">
                <a:solidFill>
                  <a:srgbClr val="FF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ПРАВИМ </a:t>
            </a:r>
            <a:r>
              <a:rPr lang="bg-BG" sz="4000" b="1" dirty="0">
                <a:solidFill>
                  <a:srgbClr val="FF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ЛАПБУК </a:t>
            </a:r>
            <a:r>
              <a:rPr lang="bg-BG" sz="4000" b="1" dirty="0" smtClean="0">
                <a:solidFill>
                  <a:srgbClr val="FF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ЗА </a:t>
            </a:r>
            <a:r>
              <a:rPr lang="bg-BG" sz="4000" b="1" dirty="0">
                <a:solidFill>
                  <a:srgbClr val="FF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ТЪРНАВА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897" y="3977340"/>
            <a:ext cx="11985775" cy="2908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940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galia\Downloads\334926111_211689131518404_2420408692940627073_n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153"/>
          <a:stretch/>
        </p:blipFill>
        <p:spPr bwMode="auto">
          <a:xfrm>
            <a:off x="166466" y="847234"/>
            <a:ext cx="4400872" cy="2484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0852" y="476672"/>
            <a:ext cx="3079324" cy="3960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51" r="3188"/>
          <a:stretch/>
        </p:blipFill>
        <p:spPr bwMode="auto">
          <a:xfrm>
            <a:off x="7680176" y="872061"/>
            <a:ext cx="4035930" cy="234091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Текстово поле 1"/>
          <p:cNvSpPr txBox="1"/>
          <p:nvPr/>
        </p:nvSpPr>
        <p:spPr>
          <a:xfrm>
            <a:off x="47328" y="29344"/>
            <a:ext cx="1212320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3400" b="1" dirty="0">
                <a:solidFill>
                  <a:srgbClr val="FF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j-lt"/>
              </a:rPr>
              <a:t>РАБОТИМ </a:t>
            </a:r>
            <a:r>
              <a:rPr lang="bg-BG" sz="3400" b="1" dirty="0" smtClean="0">
                <a:solidFill>
                  <a:srgbClr val="FF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j-lt"/>
              </a:rPr>
              <a:t>И ПРЕДСТАВЯМЕ „ДНЕВНИК НА ДОБРОТАТА</a:t>
            </a:r>
            <a:r>
              <a:rPr lang="bg-BG" sz="3400" b="1" dirty="0">
                <a:solidFill>
                  <a:srgbClr val="FF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+mj-lt"/>
              </a:rPr>
              <a:t>“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/>
          <a:srcRect l="6328" r="6689"/>
          <a:stretch/>
        </p:blipFill>
        <p:spPr>
          <a:xfrm>
            <a:off x="4295800" y="4424096"/>
            <a:ext cx="4104456" cy="23349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28248" y="3535843"/>
            <a:ext cx="3737172" cy="26276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7"/>
          <a:srcRect l="5430" t="-1942" r="28047" b="1942"/>
          <a:stretch/>
        </p:blipFill>
        <p:spPr>
          <a:xfrm>
            <a:off x="166466" y="3628022"/>
            <a:ext cx="4187051" cy="25248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68436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92696"/>
            <a:ext cx="11985775" cy="2700762"/>
          </a:xfrm>
          <a:prstGeom prst="rect">
            <a:avLst/>
          </a:prstGeom>
        </p:spPr>
      </p:pic>
      <p:sp>
        <p:nvSpPr>
          <p:cNvPr id="2" name="Текстово поле 1"/>
          <p:cNvSpPr txBox="1"/>
          <p:nvPr/>
        </p:nvSpPr>
        <p:spPr>
          <a:xfrm>
            <a:off x="2351584" y="116632"/>
            <a:ext cx="74888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4000" b="1" dirty="0">
                <a:solidFill>
                  <a:srgbClr val="FF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В СВЕТА НА БАБА И ДЯДО</a:t>
            </a:r>
          </a:p>
        </p:txBody>
      </p:sp>
      <p:sp>
        <p:nvSpPr>
          <p:cNvPr id="4" name="Текстово поле 1"/>
          <p:cNvSpPr txBox="1"/>
          <p:nvPr/>
        </p:nvSpPr>
        <p:spPr>
          <a:xfrm>
            <a:off x="-96688" y="620688"/>
            <a:ext cx="5328592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g-BG" sz="4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dist="38100" dir="2700000" algn="bl" rotWithShape="0">
                    <a:schemeClr val="accent5"/>
                  </a:outerShdw>
                </a:effectLst>
              </a:rPr>
              <a:t>ЗАСЯХМЕ </a:t>
            </a:r>
            <a:r>
              <a:rPr lang="bg-BG" sz="4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dist="38100" dir="2700000" algn="bl" rotWithShape="0">
                    <a:schemeClr val="accent5"/>
                  </a:outerShdw>
                </a:effectLst>
              </a:rPr>
              <a:t>ПШЕНИЦА</a:t>
            </a:r>
          </a:p>
        </p:txBody>
      </p:sp>
      <p:sp>
        <p:nvSpPr>
          <p:cNvPr id="6" name="Текстово поле 1"/>
          <p:cNvSpPr txBox="1"/>
          <p:nvPr/>
        </p:nvSpPr>
        <p:spPr>
          <a:xfrm>
            <a:off x="2999656" y="3356992"/>
            <a:ext cx="74168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b="1" dirty="0">
                <a:solidFill>
                  <a:srgbClr val="FF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МЕСИХМЕ </a:t>
            </a:r>
            <a:r>
              <a:rPr lang="bg-BG" sz="2800" b="1" dirty="0" smtClean="0">
                <a:solidFill>
                  <a:srgbClr val="FF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ПОГАЧА ЗА </a:t>
            </a:r>
            <a:r>
              <a:rPr lang="bg-BG" sz="2800" b="1" dirty="0">
                <a:solidFill>
                  <a:srgbClr val="FF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БЪДНИ </a:t>
            </a:r>
            <a:r>
              <a:rPr lang="bg-BG" sz="2800" b="1" dirty="0" smtClean="0">
                <a:solidFill>
                  <a:srgbClr val="FF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ВЕЧЕР</a:t>
            </a:r>
            <a:endParaRPr lang="bg-BG" sz="2800" b="1" dirty="0">
              <a:solidFill>
                <a:srgbClr val="FF0000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29" y="3789040"/>
            <a:ext cx="12193057" cy="2981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559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иране 3"/>
          <p:cNvGrpSpPr/>
          <p:nvPr/>
        </p:nvGrpSpPr>
        <p:grpSpPr>
          <a:xfrm>
            <a:off x="0" y="836712"/>
            <a:ext cx="12191999" cy="6000506"/>
            <a:chOff x="0" y="836712"/>
            <a:chExt cx="12191999" cy="6000506"/>
          </a:xfrm>
        </p:grpSpPr>
        <p:pic>
          <p:nvPicPr>
            <p:cNvPr id="18434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22" t="18734" r="13596" b="17229"/>
            <a:stretch/>
          </p:blipFill>
          <p:spPr bwMode="auto">
            <a:xfrm>
              <a:off x="119336" y="3441218"/>
              <a:ext cx="3921883" cy="33960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18435" name="Picture 3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54" t="16002" r="11266"/>
            <a:stretch/>
          </p:blipFill>
          <p:spPr bwMode="auto">
            <a:xfrm>
              <a:off x="7752184" y="3440060"/>
              <a:ext cx="4343131" cy="330130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18436" name="Picture 4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504" r="18483"/>
            <a:stretch/>
          </p:blipFill>
          <p:spPr bwMode="auto">
            <a:xfrm>
              <a:off x="3889080" y="2061128"/>
              <a:ext cx="4079128" cy="309606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2" name="Текстово поле 1"/>
            <p:cNvSpPr txBox="1"/>
            <p:nvPr/>
          </p:nvSpPr>
          <p:spPr>
            <a:xfrm>
              <a:off x="0" y="836712"/>
              <a:ext cx="1219199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g-BG" sz="3600" b="1" dirty="0">
                  <a:solidFill>
                    <a:srgbClr val="FF0000"/>
                  </a:solidFill>
                  <a:effectLst>
                    <a:innerShdw blurRad="63500" dist="50800" dir="18900000">
                      <a:prstClr val="black">
                        <a:alpha val="50000"/>
                      </a:prstClr>
                    </a:innerShdw>
                  </a:effectLst>
                </a:rPr>
                <a:t>СРЕЩНАХМЕ </a:t>
              </a:r>
              <a:r>
                <a:rPr lang="bg-BG" sz="3600" b="1" dirty="0" smtClean="0">
                  <a:solidFill>
                    <a:srgbClr val="FF0000"/>
                  </a:solidFill>
                  <a:effectLst>
                    <a:innerShdw blurRad="63500" dist="50800" dir="18900000">
                      <a:prstClr val="black">
                        <a:alpha val="50000"/>
                      </a:prstClr>
                    </a:innerShdw>
                  </a:effectLst>
                </a:rPr>
                <a:t>СЕ И С ШЕФ МАНЧЕВ НА </a:t>
              </a:r>
              <a:r>
                <a:rPr lang="bg-BG" sz="3600" b="1" dirty="0">
                  <a:solidFill>
                    <a:srgbClr val="FF0000"/>
                  </a:solidFill>
                  <a:effectLst>
                    <a:innerShdw blurRad="63500" dist="50800" dir="18900000">
                      <a:prstClr val="black">
                        <a:alpha val="50000"/>
                      </a:prstClr>
                    </a:innerShdw>
                  </a:effectLst>
                </a:rPr>
                <a:t>НАША  ТЕРИТОРИЯ</a:t>
              </a:r>
            </a:p>
          </p:txBody>
        </p:sp>
      </p:grp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325" y="84138"/>
            <a:ext cx="10034588" cy="668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4706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C:\Users\galia\Downloads\335671061_911321549918988_9064335000794839517_n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06" r="28120"/>
          <a:stretch/>
        </p:blipFill>
        <p:spPr bwMode="auto">
          <a:xfrm>
            <a:off x="8328248" y="569684"/>
            <a:ext cx="3600400" cy="3114483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5" t="11792" r="8622"/>
          <a:stretch/>
        </p:blipFill>
        <p:spPr bwMode="auto">
          <a:xfrm>
            <a:off x="7104112" y="3684167"/>
            <a:ext cx="4140934" cy="31759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146" name="Picture 2" descr="C:\Users\galia\Downloads\335774584_983126392670105_371856769232579293_n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49" r="16942"/>
          <a:stretch/>
        </p:blipFill>
        <p:spPr bwMode="auto">
          <a:xfrm>
            <a:off x="4125910" y="973282"/>
            <a:ext cx="3986314" cy="2671742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05"/>
          <a:stretch/>
        </p:blipFill>
        <p:spPr bwMode="auto">
          <a:xfrm>
            <a:off x="4079776" y="3573016"/>
            <a:ext cx="2817755" cy="33994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 descr="C:\Users\galia\Downloads\335449245_165949732914038_8393619238566747977_n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40" b="4052"/>
          <a:stretch/>
        </p:blipFill>
        <p:spPr bwMode="auto">
          <a:xfrm>
            <a:off x="983432" y="2852936"/>
            <a:ext cx="2639941" cy="4176464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sp>
        <p:nvSpPr>
          <p:cNvPr id="2" name="Текстово поле 1"/>
          <p:cNvSpPr txBox="1"/>
          <p:nvPr/>
        </p:nvSpPr>
        <p:spPr>
          <a:xfrm>
            <a:off x="21454" y="92631"/>
            <a:ext cx="12051210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g-BG" sz="2800" b="1" dirty="0">
                <a:solidFill>
                  <a:srgbClr val="FF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 БАБА </a:t>
            </a:r>
            <a:r>
              <a:rPr lang="bg-BG" sz="2800" b="1" dirty="0" smtClean="0">
                <a:solidFill>
                  <a:srgbClr val="FF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РАДКА И </a:t>
            </a:r>
            <a:r>
              <a:rPr lang="bg-BG" sz="2800" b="1" dirty="0">
                <a:solidFill>
                  <a:srgbClr val="FF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ДЯДО </a:t>
            </a:r>
            <a:r>
              <a:rPr lang="bg-BG" sz="2800" b="1" dirty="0" smtClean="0">
                <a:solidFill>
                  <a:srgbClr val="FF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ЦВЕТАН НИ </a:t>
            </a:r>
            <a:r>
              <a:rPr lang="bg-BG" sz="2800" b="1" dirty="0">
                <a:solidFill>
                  <a:srgbClr val="FF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РАЗКАХА </a:t>
            </a:r>
            <a:r>
              <a:rPr lang="bg-BG" sz="2800" b="1" dirty="0" smtClean="0">
                <a:solidFill>
                  <a:srgbClr val="FF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ЗА ИГРИТЕ ОТ ТЯХНОТО ДЕТСТВО</a:t>
            </a:r>
            <a:endParaRPr lang="bg-BG" sz="2800" b="1" dirty="0">
              <a:solidFill>
                <a:srgbClr val="FF0000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pic>
        <p:nvPicPr>
          <p:cNvPr id="6150" name="Picture 6" descr="C:\Users\galia\Downloads\331226425_1949269535405313_7195820497749964480_n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2" t="8460" r="25424" b="9659"/>
          <a:stretch/>
        </p:blipFill>
        <p:spPr bwMode="auto">
          <a:xfrm>
            <a:off x="230814" y="770383"/>
            <a:ext cx="3787170" cy="20825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265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 поле 1"/>
          <p:cNvSpPr txBox="1"/>
          <p:nvPr/>
        </p:nvSpPr>
        <p:spPr>
          <a:xfrm>
            <a:off x="191345" y="212447"/>
            <a:ext cx="117619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400" dirty="0">
                <a:solidFill>
                  <a:srgbClr val="FF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ПРЕДСТАВИХМЕ ИНОВАЦИЯТА СИ ПРЕД ГОСТИ </a:t>
            </a:r>
            <a:r>
              <a:rPr lang="bg-BG" sz="2400" dirty="0" smtClean="0">
                <a:solidFill>
                  <a:srgbClr val="FF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ОТ ОУ “ХРИСТАКИ </a:t>
            </a:r>
            <a:r>
              <a:rPr lang="bg-BG" sz="2400" dirty="0">
                <a:solidFill>
                  <a:srgbClr val="FF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ПАВЛОВИЧ“ </a:t>
            </a:r>
            <a:r>
              <a:rPr lang="bg-BG" sz="2400" dirty="0" smtClean="0">
                <a:solidFill>
                  <a:srgbClr val="FF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 гр. ДУПНИЦА</a:t>
            </a:r>
            <a:r>
              <a:rPr lang="bg-BG" sz="2400" dirty="0">
                <a:solidFill>
                  <a:srgbClr val="FF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, </a:t>
            </a:r>
            <a:endParaRPr lang="bg-BG" sz="2400" dirty="0" smtClean="0">
              <a:solidFill>
                <a:srgbClr val="FF0000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  <a:p>
            <a:pPr algn="ctr"/>
            <a:r>
              <a:rPr lang="bg-BG" sz="2400" dirty="0" smtClean="0">
                <a:solidFill>
                  <a:srgbClr val="FF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СУ “ВАСИЛ </a:t>
            </a:r>
            <a:r>
              <a:rPr lang="bg-BG" sz="2400" dirty="0">
                <a:solidFill>
                  <a:srgbClr val="FF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ЛЕВСКИ“ гр. ОПАКА, </a:t>
            </a:r>
            <a:r>
              <a:rPr lang="bg-BG" sz="2400" dirty="0" smtClean="0">
                <a:solidFill>
                  <a:srgbClr val="FF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ОУ „НЕОФИТ </a:t>
            </a:r>
            <a:r>
              <a:rPr lang="bg-BG" sz="2400" dirty="0">
                <a:solidFill>
                  <a:srgbClr val="FF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РИЛСКИ“ с. ДЕРМАНЦИ</a:t>
            </a:r>
          </a:p>
        </p:txBody>
      </p:sp>
      <p:sp>
        <p:nvSpPr>
          <p:cNvPr id="3" name="Текстово поле 2"/>
          <p:cNvSpPr txBox="1"/>
          <p:nvPr/>
        </p:nvSpPr>
        <p:spPr>
          <a:xfrm>
            <a:off x="577250" y="1340768"/>
            <a:ext cx="1125691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bg-BG" sz="2400" dirty="0">
                <a:solidFill>
                  <a:schemeClr val="accent1"/>
                </a:solidFill>
              </a:rPr>
              <a:t>ТЕМАТА НА УРОКА БЕШЕ </a:t>
            </a:r>
            <a:r>
              <a:rPr lang="bg-BG" sz="2400" dirty="0" smtClean="0">
                <a:solidFill>
                  <a:schemeClr val="accent1"/>
                </a:solidFill>
              </a:rPr>
              <a:t>“ИГРИТЕ </a:t>
            </a:r>
            <a:r>
              <a:rPr lang="bg-BG" sz="2400" dirty="0">
                <a:solidFill>
                  <a:schemeClr val="accent1"/>
                </a:solidFill>
              </a:rPr>
              <a:t>НА БАБА И ДЯДО“. В ПЪРВАТА ЧАСТ, УЧЕНИЦИТЕ РАЗКАЗАХА КОИ ИГРИ ОТ МИНАЛОТО СА УСПЕЛИ ДА ИЗДИРЯТ И ЗАПИШАТ. ЗА ВТОРАТА ЧАСТ ОТ УРОКА БЯХА ПОКАНЕНИ БАБИ И ДЯДОВЦИ, КОИТО ПРЕДИЗВИКАХА УЧЕНИЦИТЕ ДА </a:t>
            </a:r>
            <a:r>
              <a:rPr lang="bg-BG" sz="2400" dirty="0" smtClean="0">
                <a:solidFill>
                  <a:schemeClr val="accent1"/>
                </a:solidFill>
              </a:rPr>
              <a:t>ИЗИГРАЯТ </a:t>
            </a:r>
            <a:r>
              <a:rPr lang="bg-BG" sz="2400" dirty="0">
                <a:solidFill>
                  <a:schemeClr val="accent1"/>
                </a:solidFill>
              </a:rPr>
              <a:t>НЕПОЗНАТИ ЗА ТЯХ ИГРИ /СЪЩО ОТ ДЕТСТВОТО НА БАБИТЕ И ДЯДОВЦИТЕ</a:t>
            </a:r>
            <a:r>
              <a:rPr lang="bg-BG" sz="2400" dirty="0" smtClean="0">
                <a:solidFill>
                  <a:schemeClr val="accent1"/>
                </a:solidFill>
              </a:rPr>
              <a:t>/.</a:t>
            </a:r>
            <a:endParaRPr lang="bg-BG" sz="2400" dirty="0">
              <a:solidFill>
                <a:schemeClr val="accent1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35359" y="4066076"/>
            <a:ext cx="11521281" cy="2747300"/>
            <a:chOff x="119335" y="3949947"/>
            <a:chExt cx="11521281" cy="2747300"/>
          </a:xfrm>
        </p:grpSpPr>
        <p:pic>
          <p:nvPicPr>
            <p:cNvPr id="1026" name="Picture 2" descr="C:\Users\galia\Downloads\338717733_1710138106071959_747867310211154223_n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029" r="28789" b="14689"/>
            <a:stretch/>
          </p:blipFill>
          <p:spPr bwMode="auto">
            <a:xfrm>
              <a:off x="119335" y="4077072"/>
              <a:ext cx="3380187" cy="257321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2" name="Picture 8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822" b="8295"/>
            <a:stretch/>
          </p:blipFill>
          <p:spPr bwMode="auto">
            <a:xfrm>
              <a:off x="3359696" y="4077072"/>
              <a:ext cx="2432935" cy="2555639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15363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05253" y="3949947"/>
              <a:ext cx="3535363" cy="2700337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362" name="Picture 2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840" b="7461"/>
            <a:stretch/>
          </p:blipFill>
          <p:spPr bwMode="auto">
            <a:xfrm>
              <a:off x="5591944" y="4005064"/>
              <a:ext cx="2658373" cy="2692183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46629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иране 2"/>
          <p:cNvGrpSpPr/>
          <p:nvPr/>
        </p:nvGrpSpPr>
        <p:grpSpPr>
          <a:xfrm>
            <a:off x="695400" y="0"/>
            <a:ext cx="10807254" cy="6664861"/>
            <a:chOff x="695400" y="0"/>
            <a:chExt cx="10807254" cy="6664861"/>
          </a:xfrm>
        </p:grpSpPr>
        <p:pic>
          <p:nvPicPr>
            <p:cNvPr id="10245" name="Picture 5" descr="C:\Users\galia\Downloads\334873967_210441768319102_26007136220121994_n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48328" y="3392426"/>
              <a:ext cx="2454326" cy="3272435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46" name="Picture 6" descr="C:\Users\galia\Downloads\334906008_181306191314269_3506567334975005366_n (1)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1524" y="3346795"/>
              <a:ext cx="2484156" cy="331220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47" name="Picture 7" descr="C:\Users\galia\Downloads\пескочи кобила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483"/>
            <a:stretch/>
          </p:blipFill>
          <p:spPr bwMode="auto">
            <a:xfrm>
              <a:off x="3071664" y="3392426"/>
              <a:ext cx="6023674" cy="3230991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48" name="Picture 8" descr="C:\Users\galia\Downloads\часовник2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5400" y="0"/>
              <a:ext cx="2592288" cy="345638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Текстово поле 1"/>
            <p:cNvSpPr txBox="1"/>
            <p:nvPr/>
          </p:nvSpPr>
          <p:spPr>
            <a:xfrm>
              <a:off x="3431704" y="995244"/>
              <a:ext cx="54006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g-BG" sz="3200" b="1" dirty="0">
                  <a:solidFill>
                    <a:srgbClr val="FF0000"/>
                  </a:solidFill>
                  <a:effectLst>
                    <a:innerShdw blurRad="63500" dist="50800" dir="18900000">
                      <a:prstClr val="black">
                        <a:alpha val="50000"/>
                      </a:prstClr>
                    </a:innerShdw>
                  </a:effectLst>
                </a:rPr>
                <a:t>РАЗУЧИХМЕ ИГРИ,  КОИТО СА ИГРАЛИ БАБА И ДЯДО</a:t>
              </a:r>
            </a:p>
          </p:txBody>
        </p:sp>
        <p:pic>
          <p:nvPicPr>
            <p:cNvPr id="13314" name="Picture 2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923" b="16875"/>
            <a:stretch/>
          </p:blipFill>
          <p:spPr bwMode="auto">
            <a:xfrm>
              <a:off x="8976320" y="178962"/>
              <a:ext cx="2462972" cy="325003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</p:grp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163513"/>
            <a:ext cx="12180888" cy="6529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0194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 поле 1"/>
          <p:cNvSpPr txBox="1"/>
          <p:nvPr/>
        </p:nvSpPr>
        <p:spPr>
          <a:xfrm>
            <a:off x="119336" y="836713"/>
            <a:ext cx="12072664" cy="46089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800" u="sng" dirty="0" smtClean="0">
                <a:solidFill>
                  <a:srgbClr val="FF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ОЩЕ </a:t>
            </a:r>
            <a:r>
              <a:rPr lang="bg-BG" sz="2800" u="sng" dirty="0">
                <a:solidFill>
                  <a:srgbClr val="FF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ТЕМИ, </a:t>
            </a:r>
            <a:r>
              <a:rPr lang="bg-BG" sz="2800" u="sng" dirty="0" smtClean="0">
                <a:solidFill>
                  <a:srgbClr val="FF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ВЪРХУ КОИТО РАБОТИХМЕ</a:t>
            </a:r>
            <a:r>
              <a:rPr lang="bg-BG" sz="2800" u="sng" dirty="0">
                <a:solidFill>
                  <a:srgbClr val="FF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:</a:t>
            </a:r>
          </a:p>
          <a:p>
            <a:pPr>
              <a:lnSpc>
                <a:spcPct val="150000"/>
              </a:lnSpc>
            </a:pPr>
            <a:endParaRPr lang="bg-BG" sz="230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bg-BG" sz="2200" dirty="0"/>
              <a:t>* КАКВО Е ГРАЖДАНСКО ОБРАЗОВАНИЕ </a:t>
            </a:r>
            <a:r>
              <a:rPr lang="bg-BG" sz="2200" dirty="0" smtClean="0"/>
              <a:t>И </a:t>
            </a:r>
            <a:r>
              <a:rPr lang="bg-BG" sz="2200" dirty="0"/>
              <a:t>ЗАЩО ТРЯБВА </a:t>
            </a:r>
            <a:r>
              <a:rPr lang="bg-BG" sz="2200" dirty="0" smtClean="0"/>
              <a:t>ДА </a:t>
            </a:r>
            <a:r>
              <a:rPr lang="bg-BG" sz="2200" dirty="0"/>
              <a:t>БЪДЕ ИЗУЧАВАНО </a:t>
            </a:r>
            <a:r>
              <a:rPr lang="bg-BG" sz="2200" dirty="0" smtClean="0"/>
              <a:t>В УЧИЛИЩЕ</a:t>
            </a:r>
            <a:r>
              <a:rPr lang="bg-BG" sz="2200" dirty="0"/>
              <a:t>?</a:t>
            </a:r>
          </a:p>
          <a:p>
            <a:pPr>
              <a:lnSpc>
                <a:spcPct val="150000"/>
              </a:lnSpc>
            </a:pPr>
            <a:r>
              <a:rPr lang="bg-BG" sz="2200" dirty="0"/>
              <a:t>* НУЖДИ, ЖЕЛАНИЯ И ПОТРЕБНОСТИ. </a:t>
            </a:r>
          </a:p>
          <a:p>
            <a:pPr>
              <a:lnSpc>
                <a:spcPct val="150000"/>
              </a:lnSpc>
            </a:pPr>
            <a:r>
              <a:rPr lang="bg-BG" sz="2200" dirty="0"/>
              <a:t>* ПРАВАТА НА ДЕЦАТА, СПОРЕД КОНВЕНЦИЯТА НА ООН.</a:t>
            </a:r>
          </a:p>
          <a:p>
            <a:pPr>
              <a:lnSpc>
                <a:spcPct val="150000"/>
              </a:lnSpc>
            </a:pPr>
            <a:r>
              <a:rPr lang="bg-BG" sz="2200" dirty="0"/>
              <a:t>* РЕШАВАХМЕ </a:t>
            </a:r>
            <a:r>
              <a:rPr lang="bg-BG" sz="2200" dirty="0" smtClean="0"/>
              <a:t>КАЗУСИ, </a:t>
            </a:r>
            <a:r>
              <a:rPr lang="bg-BG" sz="2200" dirty="0"/>
              <a:t>В КОИТО ИЗРАЗЯВАХМЕ </a:t>
            </a:r>
            <a:r>
              <a:rPr lang="bg-BG" sz="2200" dirty="0" smtClean="0"/>
              <a:t>И ЗАЩИТАВАХМЕ </a:t>
            </a:r>
            <a:r>
              <a:rPr lang="bg-BG" sz="2200" dirty="0"/>
              <a:t>СОБСТВЕНО МНЕНИЕ.</a:t>
            </a:r>
          </a:p>
          <a:p>
            <a:pPr>
              <a:lnSpc>
                <a:spcPct val="150000"/>
              </a:lnSpc>
            </a:pPr>
            <a:r>
              <a:rPr lang="bg-BG" sz="2200" dirty="0"/>
              <a:t>* НАУЧИХМЕ ЗНАЧЕНИЕТО НА ДУМИ </a:t>
            </a:r>
            <a:r>
              <a:rPr lang="bg-BG" sz="2200" dirty="0" smtClean="0"/>
              <a:t>КАТО: ЕМПАТИЯ, ТОРМОЗ, СЪПРИЧАСТНОСТ</a:t>
            </a:r>
            <a:r>
              <a:rPr lang="bg-BG" sz="2200" dirty="0"/>
              <a:t>, </a:t>
            </a:r>
            <a:r>
              <a:rPr lang="bg-BG" sz="2200" dirty="0" smtClean="0"/>
              <a:t>ДОБРОТВОРЧЕСТВО, ТОЛЕРАНТНОСТ,  </a:t>
            </a:r>
            <a:r>
              <a:rPr lang="bg-BG" sz="2200" dirty="0"/>
              <a:t>ДОБРОДЕТЕЛИ, ЧОВЕШКИ ЦЕННОСТИ И </a:t>
            </a:r>
            <a:r>
              <a:rPr lang="bg-BG" sz="2200" dirty="0" smtClean="0"/>
              <a:t>ДР</a:t>
            </a:r>
            <a:r>
              <a:rPr lang="bg-BG" sz="2200" dirty="0"/>
              <a:t>. </a:t>
            </a:r>
          </a:p>
          <a:p>
            <a:pPr>
              <a:lnSpc>
                <a:spcPct val="150000"/>
              </a:lnSpc>
            </a:pPr>
            <a:endParaRPr lang="bg-BG" sz="2200" dirty="0"/>
          </a:p>
        </p:txBody>
      </p:sp>
    </p:spTree>
    <p:extLst>
      <p:ext uri="{BB962C8B-B14F-4D97-AF65-F5344CB8AC3E}">
        <p14:creationId xmlns:p14="http://schemas.microsoft.com/office/powerpoint/2010/main" val="146931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574729" y="538038"/>
            <a:ext cx="10849863" cy="2544586"/>
            <a:chOff x="0" y="538038"/>
            <a:chExt cx="10849863" cy="2544586"/>
          </a:xfrm>
        </p:grpSpPr>
        <p:pic>
          <p:nvPicPr>
            <p:cNvPr id="16386" name="Picture 2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323"/>
            <a:stretch/>
          </p:blipFill>
          <p:spPr bwMode="auto">
            <a:xfrm>
              <a:off x="8832304" y="538038"/>
              <a:ext cx="2017559" cy="25200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16387" name="Picture 3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895"/>
            <a:stretch/>
          </p:blipFill>
          <p:spPr bwMode="auto">
            <a:xfrm>
              <a:off x="0" y="541664"/>
              <a:ext cx="3688063" cy="25200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16389" name="Picture 5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207" b="12128"/>
            <a:stretch/>
          </p:blipFill>
          <p:spPr bwMode="auto">
            <a:xfrm>
              <a:off x="5275697" y="562624"/>
              <a:ext cx="3662882" cy="25200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16391" name="Picture 7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769" r="-1" b="24550"/>
            <a:stretch/>
          </p:blipFill>
          <p:spPr bwMode="auto">
            <a:xfrm>
              <a:off x="3575720" y="562624"/>
              <a:ext cx="1834452" cy="25200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</p:grpSp>
      <p:sp>
        <p:nvSpPr>
          <p:cNvPr id="2" name="Текстово поле 1"/>
          <p:cNvSpPr txBox="1"/>
          <p:nvPr/>
        </p:nvSpPr>
        <p:spPr>
          <a:xfrm>
            <a:off x="728580" y="25121"/>
            <a:ext cx="105519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3200" b="1" dirty="0">
                <a:solidFill>
                  <a:srgbClr val="FF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ПРОСЛЕДИХМЕ </a:t>
            </a:r>
            <a:r>
              <a:rPr lang="bg-BG" sz="3200" b="1" dirty="0" smtClean="0">
                <a:solidFill>
                  <a:srgbClr val="FF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ПЪТЯ НА ВЪЛНЕНАТА </a:t>
            </a:r>
            <a:r>
              <a:rPr lang="bg-BG" sz="3200" b="1" dirty="0">
                <a:solidFill>
                  <a:srgbClr val="FF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НИШКА </a:t>
            </a:r>
          </a:p>
          <a:p>
            <a:pPr algn="ctr"/>
            <a:endParaRPr lang="bg-BG" sz="2400" b="1" dirty="0">
              <a:solidFill>
                <a:srgbClr val="FF0000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10" name="Текстово поле 1"/>
          <p:cNvSpPr txBox="1"/>
          <p:nvPr/>
        </p:nvSpPr>
        <p:spPr>
          <a:xfrm>
            <a:off x="0" y="3068960"/>
            <a:ext cx="121919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3200" b="1" dirty="0">
                <a:solidFill>
                  <a:srgbClr val="FF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МАГИЯТА </a:t>
            </a:r>
            <a:r>
              <a:rPr lang="bg-BG" sz="3200" b="1" dirty="0" smtClean="0">
                <a:solidFill>
                  <a:srgbClr val="FF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НА БЪЛГАРСКАТА ШЕВИЦА </a:t>
            </a:r>
            <a:r>
              <a:rPr lang="bg-BG" sz="3200" b="1" dirty="0">
                <a:solidFill>
                  <a:srgbClr val="FF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– </a:t>
            </a:r>
            <a:r>
              <a:rPr lang="bg-BG" sz="3200" b="1" dirty="0" smtClean="0">
                <a:solidFill>
                  <a:srgbClr val="FF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УЧИМ </a:t>
            </a:r>
            <a:r>
              <a:rPr lang="bg-BG" sz="3200" b="1" dirty="0">
                <a:solidFill>
                  <a:srgbClr val="FF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СЕ ДА ПРАВИМ </a:t>
            </a:r>
            <a:r>
              <a:rPr lang="bg-BG" sz="3200" b="1" dirty="0" smtClean="0">
                <a:solidFill>
                  <a:srgbClr val="FF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СХЕМИ И ДА БРОДИРАМЕ</a:t>
            </a:r>
            <a:endParaRPr lang="bg-BG" sz="3200" b="1" dirty="0">
              <a:solidFill>
                <a:srgbClr val="FF0000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029" y="4149080"/>
            <a:ext cx="11869941" cy="2542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890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055441" y="1197032"/>
            <a:ext cx="10225136" cy="5544336"/>
            <a:chOff x="1546355" y="1628800"/>
            <a:chExt cx="8845749" cy="4824256"/>
          </a:xfrm>
        </p:grpSpPr>
        <p:pic>
          <p:nvPicPr>
            <p:cNvPr id="17410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32104" y="3933056"/>
              <a:ext cx="3360000" cy="25200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17411" name="Picture 3" descr="C:\Users\galia\Downloads\2dbed078-74b8-4928-baf5-4e0d1d8c7b61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59497" y="3861048"/>
              <a:ext cx="5686170" cy="256266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412" name="Picture 4" descr="C:\Users\galia\Downloads\625fa46e-757c-410f-a874-ef28437e0206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918" r="5722"/>
            <a:stretch/>
          </p:blipFill>
          <p:spPr bwMode="auto">
            <a:xfrm>
              <a:off x="5663952" y="1628800"/>
              <a:ext cx="4717003" cy="25200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413" name="Picture 5" descr="C:\Users\galia\Downloads\15718d55-b72e-4874-ad7c-4313c063a0a8.jp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183" b="13010"/>
            <a:stretch/>
          </p:blipFill>
          <p:spPr bwMode="auto">
            <a:xfrm>
              <a:off x="1546355" y="1628800"/>
              <a:ext cx="4359095" cy="25200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Текстово поле 1"/>
          <p:cNvSpPr txBox="1"/>
          <p:nvPr/>
        </p:nvSpPr>
        <p:spPr>
          <a:xfrm>
            <a:off x="2351584" y="188641"/>
            <a:ext cx="78488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3200" b="1" dirty="0">
                <a:solidFill>
                  <a:srgbClr val="FF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ЗДРАВЕТО </a:t>
            </a:r>
            <a:r>
              <a:rPr lang="bg-BG" sz="3200" b="1" dirty="0" smtClean="0">
                <a:solidFill>
                  <a:srgbClr val="FF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Е В </a:t>
            </a:r>
            <a:r>
              <a:rPr lang="bg-BG" sz="3200" b="1" dirty="0">
                <a:solidFill>
                  <a:srgbClr val="FF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НАШИТЕ </a:t>
            </a:r>
            <a:r>
              <a:rPr lang="bg-BG" sz="3200" b="1" dirty="0" smtClean="0">
                <a:solidFill>
                  <a:srgbClr val="FF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РЪЦЕ</a:t>
            </a:r>
            <a:r>
              <a:rPr lang="bg-BG" sz="3200" b="1" dirty="0">
                <a:solidFill>
                  <a:srgbClr val="FF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992341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иране 5"/>
          <p:cNvGrpSpPr/>
          <p:nvPr/>
        </p:nvGrpSpPr>
        <p:grpSpPr>
          <a:xfrm>
            <a:off x="767408" y="157630"/>
            <a:ext cx="9900592" cy="6731380"/>
            <a:chOff x="767408" y="157630"/>
            <a:chExt cx="9900592" cy="6731380"/>
          </a:xfrm>
        </p:grpSpPr>
        <p:sp>
          <p:nvSpPr>
            <p:cNvPr id="2" name="Текстово поле 1"/>
            <p:cNvSpPr txBox="1"/>
            <p:nvPr/>
          </p:nvSpPr>
          <p:spPr>
            <a:xfrm>
              <a:off x="3251176" y="188641"/>
              <a:ext cx="7416824" cy="2062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g-BG" sz="3200" b="1" dirty="0">
                  <a:solidFill>
                    <a:srgbClr val="FF0000"/>
                  </a:solidFill>
                  <a:effectLst>
                    <a:innerShdw blurRad="63500" dist="50800" dir="18900000">
                      <a:prstClr val="black">
                        <a:alpha val="50000"/>
                      </a:prstClr>
                    </a:innerShdw>
                  </a:effectLst>
                </a:rPr>
                <a:t>                НАШИТЕ                  </a:t>
              </a:r>
            </a:p>
            <a:p>
              <a:pPr algn="ctr"/>
              <a:r>
                <a:rPr lang="bg-BG" sz="3200" b="1" dirty="0">
                  <a:solidFill>
                    <a:srgbClr val="FF0000"/>
                  </a:solidFill>
                  <a:effectLst>
                    <a:innerShdw blurRad="63500" dist="50800" dir="18900000">
                      <a:prstClr val="black">
                        <a:alpha val="50000"/>
                      </a:prstClr>
                    </a:innerShdw>
                  </a:effectLst>
                </a:rPr>
                <a:t>                   ГОТОВИ </a:t>
              </a:r>
              <a:r>
                <a:rPr lang="bg-BG" sz="3200" b="1" dirty="0" smtClean="0">
                  <a:solidFill>
                    <a:srgbClr val="FF0000"/>
                  </a:solidFill>
                  <a:effectLst>
                    <a:innerShdw blurRad="63500" dist="50800" dir="18900000">
                      <a:prstClr val="black">
                        <a:alpha val="50000"/>
                      </a:prstClr>
                    </a:innerShdw>
                  </a:effectLst>
                </a:rPr>
                <a:t>ПРОДУКТИ</a:t>
              </a:r>
              <a:r>
                <a:rPr lang="bg-BG" sz="3200" b="1" dirty="0">
                  <a:solidFill>
                    <a:srgbClr val="FF0000"/>
                  </a:solidFill>
                  <a:effectLst>
                    <a:innerShdw blurRad="63500" dist="50800" dir="18900000">
                      <a:prstClr val="black">
                        <a:alpha val="50000"/>
                      </a:prstClr>
                    </a:innerShdw>
                  </a:effectLst>
                </a:rPr>
                <a:t>:</a:t>
              </a:r>
            </a:p>
            <a:p>
              <a:pPr algn="ctr"/>
              <a:r>
                <a:rPr lang="bg-BG" sz="3200" b="1" dirty="0">
                  <a:solidFill>
                    <a:srgbClr val="FF0000"/>
                  </a:solidFill>
                  <a:effectLst>
                    <a:innerShdw blurRad="63500" dist="50800" dir="18900000">
                      <a:prstClr val="black">
                        <a:alpha val="50000"/>
                      </a:prstClr>
                    </a:innerShdw>
                  </a:effectLst>
                </a:rPr>
                <a:t>                   </a:t>
              </a:r>
            </a:p>
            <a:p>
              <a:pPr algn="ctr"/>
              <a:r>
                <a:rPr lang="bg-BG" sz="3200" b="1" dirty="0">
                  <a:solidFill>
                    <a:srgbClr val="FF0000"/>
                  </a:solidFill>
                  <a:effectLst>
                    <a:innerShdw blurRad="63500" dist="50800" dir="18900000">
                      <a:prstClr val="black">
                        <a:alpha val="50000"/>
                      </a:prstClr>
                    </a:innerShdw>
                  </a:effectLst>
                </a:rPr>
                <a:t>                              </a:t>
              </a:r>
            </a:p>
          </p:txBody>
        </p:sp>
        <p:grpSp>
          <p:nvGrpSpPr>
            <p:cNvPr id="3" name="Group 2"/>
            <p:cNvGrpSpPr/>
            <p:nvPr/>
          </p:nvGrpSpPr>
          <p:grpSpPr>
            <a:xfrm>
              <a:off x="6168008" y="1628800"/>
              <a:ext cx="4320000" cy="5076304"/>
              <a:chOff x="6096002" y="1412776"/>
              <a:chExt cx="4320000" cy="5076304"/>
            </a:xfrm>
          </p:grpSpPr>
          <p:pic>
            <p:nvPicPr>
              <p:cNvPr id="19458" name="Picture 2"/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0365"/>
              <a:stretch/>
            </p:blipFill>
            <p:spPr bwMode="auto">
              <a:xfrm>
                <a:off x="6388660" y="4149080"/>
                <a:ext cx="1723565" cy="2340000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</p:pic>
          <p:pic>
            <p:nvPicPr>
              <p:cNvPr id="19460" name="Picture 4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7517"/>
              <a:stretch/>
            </p:blipFill>
            <p:spPr bwMode="auto">
              <a:xfrm rot="16200000">
                <a:off x="8046996" y="4214309"/>
                <a:ext cx="2362473" cy="2088000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</p:pic>
          <p:pic>
            <p:nvPicPr>
              <p:cNvPr id="19461" name="Picture 5" descr="C:\Users\galia\Downloads\8b0a2100-20b5-422e-a091-96b93259c336.jpg"/>
              <p:cNvPicPr>
                <a:picLocks noChangeAspect="1" noChangeArrowheads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0654" b="19523"/>
              <a:stretch/>
            </p:blipFill>
            <p:spPr bwMode="auto">
              <a:xfrm rot="16200000">
                <a:off x="6861783" y="646995"/>
                <a:ext cx="2788437" cy="4320000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4" name="Group 3"/>
            <p:cNvGrpSpPr/>
            <p:nvPr/>
          </p:nvGrpSpPr>
          <p:grpSpPr>
            <a:xfrm>
              <a:off x="767408" y="157630"/>
              <a:ext cx="4536504" cy="6731380"/>
              <a:chOff x="1631505" y="157630"/>
              <a:chExt cx="4536504" cy="6731380"/>
            </a:xfrm>
          </p:grpSpPr>
          <p:pic>
            <p:nvPicPr>
              <p:cNvPr id="19459" name="Picture 3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50334" y="4729010"/>
                <a:ext cx="4517675" cy="2160000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</p:pic>
          <p:pic>
            <p:nvPicPr>
              <p:cNvPr id="19463" name="Picture 7" descr="C:\Users\galia\Downloads\db712e59-80b0-4931-ab58-5d5f3608237f.jpg"/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4815" b="19211"/>
              <a:stretch/>
            </p:blipFill>
            <p:spPr bwMode="auto">
              <a:xfrm rot="16200000">
                <a:off x="2399650" y="-538508"/>
                <a:ext cx="3001378" cy="4393653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9462" name="Picture 6" descr="C:\Users\galia\Downloads\c6f7454f-239f-4368-bf35-c2604934087c.jpg"/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18" t="8541" r="10745" b="12177"/>
              <a:stretch/>
            </p:blipFill>
            <p:spPr bwMode="auto">
              <a:xfrm rot="16200000">
                <a:off x="2811758" y="1611625"/>
                <a:ext cx="2149289" cy="4509796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847159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Попътна струя">
  <a:themeElements>
    <a:clrScheme name="Попътна струя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Попътна струя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опътна струя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2655</TotalTime>
  <Words>586</Words>
  <Application>Microsoft Office PowerPoint</Application>
  <PresentationFormat>Widescreen</PresentationFormat>
  <Paragraphs>55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Calibri</vt:lpstr>
      <vt:lpstr>Georgia</vt:lpstr>
      <vt:lpstr>Trebuchet MS</vt:lpstr>
      <vt:lpstr>Попътна струя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galia</dc:creator>
  <cp:lastModifiedBy>Windows User</cp:lastModifiedBy>
  <cp:revision>116</cp:revision>
  <dcterms:created xsi:type="dcterms:W3CDTF">2023-03-11T08:13:05Z</dcterms:created>
  <dcterms:modified xsi:type="dcterms:W3CDTF">2024-07-10T17:29:31Z</dcterms:modified>
</cp:coreProperties>
</file>